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0" r:id="rId4"/>
    <p:sldId id="270" r:id="rId5"/>
    <p:sldId id="271" r:id="rId6"/>
    <p:sldId id="268" r:id="rId7"/>
  </p:sldIdLst>
  <p:sldSz cx="12192000" cy="6858000"/>
  <p:notesSz cx="6858000" cy="12192000"/>
  <p:embeddedFontLst>
    <p:embeddedFont>
      <p:font typeface="MiSans" panose="02010600030101010101" charset="-122"/>
      <p:regular r:id="rId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76" autoAdjust="0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1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08:36:58.4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1 456 9830,'0'11'278,"2"0"1,-1 0-1,2-1 0,-1 1 0,1-1 1,1 1-1,0-1 0,1 0 0,-1-1 0,13 19 1,7 6 588,42 45 0,-55-68-554,6 10 58,2-1 1,28 23 0,-38-37-204,-1 0-1,1 0 1,0-1 0,0 0 0,1-1 0,0 0 0,-1 0 0,1-1 0,15 3-1,-3-4 146,1 0 0,0-1 0,0-1 0,0-1 0,-1-1 0,1-1 0,-1-1 0,1-1 0,27-11 0,23-11-1469,96-52 0,-104 47 160,266-125-854,552-291-4023,-848 425 5934,-26 16 1,1 1 1,-1-1-1,1 2 1,1-1-1,-1 2 1,1-1-1,0 1 1,0 1-1,11-2 1,-20 5-18,0 0 1,-1 0-1,1 0 0,-1 0 1,1 1-1,-1-1 0,1 0 1,-1 1-1,1 0 0,-1-1 0,1 1 1,-1 0-1,0 0 0,1-1 1,-1 1-1,0 0 0,0 0 1,1 1-1,-1-1 0,0 0 1,0 0-1,0 1 0,-1-1 1,2 2-1,16 41 1076,-13-28-669,119 362 4937,-48-132-3600,-73-239-1698,1 6 80,1 1-1,12 23 1,-15-34-84,0 1 1,1 0 0,-1-1-1,1 0 1,0 1-1,0-1 1,0 0 0,1 0-1,-1-1 1,1 1-1,-1-1 1,1 0-1,7 4 1,1-2 290,0-1-1,0 0 1,0-1 0,1 0-1,-1-1 1,0 0 0,20-2-1,90-15 312,-111 14-756,365-83-5124,-5-24 804,-211 61 2552,364-137-902,-18-35 845,-201 87 2165,-300 131-175,0-1 0,0 2 1,0-1-1,0 0 0,0 1 0,1 0 0,-1 0 0,1 1 1,-1 0-1,1 0 0,-1 0 0,1 0 0,-1 1 0,0 0 0,10 2 1,-8 0 36,-1 1 1,0-1 0,1 1-1,-1 0 1,0 1 0,-1-1 0,1 1-1,-1 1 1,0-1 0,0 0-1,4 8 1,159 251 4156,-19-26-1070,-129-210-2664,96 141 1404,-111-161-1834,0 1-1,1-1 1,0 0 0,1 0 0,0-1-1,0 0 1,0 0 0,1-1-1,0 1 1,12 6 0,-11-10-10,-1 1 1,1-1 0,-1 0-1,1-1 1,0 0-1,0 0 1,0-1-1,0-1 1,0 1 0,0-1-1,17-2 1,56-12-387,105-29 1,-132 28-512,127-40-2457,207-93 1,-16 3-1189,-339 134 4071,0-2 689,1 1 0,0 2-1,0 2 1,67-7 0,198 18 2432,-293-2-2690,1-1 1,-1 1-1,1 0 0,-1 0 0,0 1 0,1 0 0,-1 1 0,0-1 0,0 1 0,0 1 0,-1-1 0,1 1 0,-1 0 0,10 10 0,-1 3-42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08:38:34.7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9830,'4'4'386,"1"1"-386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08:38:35.5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9830,'0'0'0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4267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EF491-D723-9D41-D502-1EF326F54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27F98F-2550-7E3F-B9A5-F472FCD626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4A2616-2A2A-78F3-02B1-DD22F89AE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DA6DB-740D-8808-3F75-C75800A64B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63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54F69-68FD-708A-9311-F82BE7E2A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A082CD-8C94-8800-22A1-18100D3B8B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616627-E72B-66D6-BA04-B232EBAA2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F6C6B1-0977-AB89-2AFF-EDE7276BE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798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jp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7.png"/><Relationship Id="rId5" Type="http://schemas.openxmlformats.org/officeDocument/2006/relationships/customXml" Target="../ink/ink1.xml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3-d2tarltnfo2stf9djk2g.png"/>
          <p:cNvPicPr>
            <a:picLocks noChangeAspect="1"/>
          </p:cNvPicPr>
          <p:nvPr/>
        </p:nvPicPr>
        <p:blipFill>
          <a:blip r:embed="rId3"/>
          <a:srcRect l="11651" t="6196" r="5498" b="958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6745" y="6151880"/>
            <a:ext cx="4345305" cy="33147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48012" y="4151067"/>
            <a:ext cx="5246834" cy="75477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90000"/>
              </a:lnSpc>
            </a:pPr>
            <a:r>
              <a:rPr lang="zh-CN" altLang="en-US" sz="2800" b="1" dirty="0">
                <a:latin typeface="+mn-ea"/>
              </a:rPr>
              <a:t>汇报人：林银蕊 甘芝清 黄慧雯</a:t>
            </a:r>
          </a:p>
        </p:txBody>
      </p:sp>
      <p:sp>
        <p:nvSpPr>
          <p:cNvPr id="5" name="Text 2"/>
          <p:cNvSpPr/>
          <p:nvPr/>
        </p:nvSpPr>
        <p:spPr>
          <a:xfrm>
            <a:off x="7211695" y="6116955"/>
            <a:ext cx="4448810" cy="366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9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汇报日期：2025/</a:t>
            </a:r>
            <a:r>
              <a:rPr lang="en-US" altLang="zh-CN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</a:t>
            </a: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/0</a:t>
            </a:r>
            <a:r>
              <a:rPr lang="en-US" altLang="zh-CN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2000" dirty="0"/>
          </a:p>
        </p:txBody>
      </p:sp>
      <p:sp>
        <p:nvSpPr>
          <p:cNvPr id="6" name="Shape 3"/>
          <p:cNvSpPr/>
          <p:nvPr/>
        </p:nvSpPr>
        <p:spPr>
          <a:xfrm>
            <a:off x="11450859" y="42888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450859" y="42888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1450859" y="52585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1450859" y="52585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1450859" y="62282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450859" y="622829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728118" y="6316221"/>
            <a:ext cx="704469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pic>
        <p:nvPicPr>
          <p:cNvPr id="13" name="Image 1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6200000">
            <a:off x="1188085" y="102870"/>
            <a:ext cx="262890" cy="1170305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4908" y="1470462"/>
            <a:ext cx="5551092" cy="21236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</a:t>
            </a:r>
            <a:r>
              <a:rPr lang="zh-CN" altLang="en-US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二</a:t>
            </a:r>
            <a:r>
              <a:rPr lang="en-US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章 </a:t>
            </a:r>
            <a:r>
              <a:rPr lang="zh-CN" altLang="en-US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物理层</a:t>
            </a:r>
            <a:endParaRPr lang="en-US" altLang="zh-CN" sz="6600" b="1" dirty="0">
              <a:solidFill>
                <a:srgbClr val="00000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00000"/>
              </a:lnSpc>
            </a:pPr>
            <a:r>
              <a:rPr lang="zh-CN" altLang="en-US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习题讲解</a:t>
            </a:r>
          </a:p>
        </p:txBody>
      </p:sp>
      <p:pic>
        <p:nvPicPr>
          <p:cNvPr id="15" name="Image 2" descr="https://kimi-img.moonshot.cn/pub/slides/slides_tmpl/image/25-09-05-17:30:59-d2tarktnfo2stf9djjt0.png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948012" y="4977146"/>
            <a:ext cx="780106" cy="820784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773113" y="5525261"/>
            <a:ext cx="1131570" cy="815230"/>
          </a:xfrm>
          <a:prstGeom prst="trapezoid">
            <a:avLst>
              <a:gd name="adj" fmla="val 26039"/>
            </a:avLst>
          </a:prstGeom>
          <a:gradFill flip="none" rotWithShape="1">
            <a:gsLst>
              <a:gs pos="0">
                <a:srgbClr val="577FD2">
                  <a:alpha val="21000"/>
                </a:srgbClr>
              </a:gs>
              <a:gs pos="27000">
                <a:srgbClr val="577FD2">
                  <a:alpha val="21000"/>
                </a:srgbClr>
              </a:gs>
              <a:gs pos="68000">
                <a:srgbClr val="F3F7FA">
                  <a:alpha val="0"/>
                </a:srgbClr>
              </a:gs>
              <a:gs pos="100000">
                <a:srgbClr val="F3F7FA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7" name="Text 12"/>
          <p:cNvSpPr/>
          <p:nvPr/>
        </p:nvSpPr>
        <p:spPr>
          <a:xfrm>
            <a:off x="734695" y="5018515"/>
            <a:ext cx="1131570" cy="8152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501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03262" y="2025650"/>
            <a:ext cx="1408430" cy="8001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44549" y="1925955"/>
            <a:ext cx="2465529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130000"/>
              </a:lnSpc>
            </a:pPr>
            <a:r>
              <a:rPr lang="en-US" sz="6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6600" dirty="0"/>
          </a:p>
        </p:txBody>
      </p:sp>
      <p:sp>
        <p:nvSpPr>
          <p:cNvPr id="5" name="Text 2"/>
          <p:cNvSpPr/>
          <p:nvPr/>
        </p:nvSpPr>
        <p:spPr>
          <a:xfrm>
            <a:off x="844550" y="2692400"/>
            <a:ext cx="2663190" cy="43299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924560" y="2670810"/>
            <a:ext cx="166497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headEnd type="none"/>
            <a:tailEnd type="none"/>
          </a:ln>
        </p:spPr>
      </p:sp>
      <p:pic>
        <p:nvPicPr>
          <p:cNvPr id="7" name="Image 1" descr="https://kimi-img.moonshot.cn/pub/slides/slides_tmpl/image/25-09-05-17:30:59-d2tarktnfo2stf9djjt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428625"/>
            <a:ext cx="762000" cy="76200"/>
          </a:xfrm>
          <a:prstGeom prst="rect">
            <a:avLst/>
          </a:prstGeom>
        </p:spPr>
      </p:pic>
      <p:pic>
        <p:nvPicPr>
          <p:cNvPr id="8" name="Image 2" descr="https://kimi-img.moonshot.cn/pub/slides/slides_tmpl/image/25-09-05-17:30:59-d2tarktnfo2stf9djjt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559435"/>
            <a:ext cx="762000" cy="76200"/>
          </a:xfrm>
          <a:prstGeom prst="rect">
            <a:avLst/>
          </a:prstGeom>
        </p:spPr>
      </p:pic>
      <p:sp>
        <p:nvSpPr>
          <p:cNvPr id="15" name="Shape 10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6" name="Shape 11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3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9" name="Text 14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5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21" name="Text 16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7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3" name="Text 18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19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5" name="Text 20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1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7" name="Text 22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3" descr="https://kimi-img.moonshot.cn/pub/slides/slides_tmpl/image/25-09-05-17:30:59-d2tarktnfo2stf9djjt0.png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2252980" y="4632325"/>
            <a:ext cx="892175" cy="938530"/>
          </a:xfrm>
          <a:prstGeom prst="rect">
            <a:avLst/>
          </a:prstGeom>
        </p:spPr>
      </p:pic>
      <p:sp>
        <p:nvSpPr>
          <p:cNvPr id="29" name="Shape 23"/>
          <p:cNvSpPr/>
          <p:nvPr/>
        </p:nvSpPr>
        <p:spPr>
          <a:xfrm>
            <a:off x="2052955" y="5259070"/>
            <a:ext cx="1294130" cy="932180"/>
          </a:xfrm>
          <a:prstGeom prst="trapezoid">
            <a:avLst>
              <a:gd name="adj" fmla="val 26039"/>
            </a:avLst>
          </a:prstGeom>
          <a:gradFill flip="none" rotWithShape="1">
            <a:gsLst>
              <a:gs pos="0">
                <a:srgbClr val="577FD2">
                  <a:alpha val="21000"/>
                </a:srgbClr>
              </a:gs>
              <a:gs pos="27000">
                <a:srgbClr val="577FD2">
                  <a:alpha val="21000"/>
                </a:srgbClr>
              </a:gs>
              <a:gs pos="68000">
                <a:srgbClr val="F3F7FA">
                  <a:alpha val="0"/>
                </a:srgbClr>
              </a:gs>
              <a:gs pos="100000">
                <a:srgbClr val="F3F7FA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30" name="Text 24"/>
          <p:cNvSpPr/>
          <p:nvPr/>
        </p:nvSpPr>
        <p:spPr>
          <a:xfrm>
            <a:off x="2052955" y="5259070"/>
            <a:ext cx="1294130" cy="9321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31" name="Image 4" descr="https://kimi-img.moonshot.cn/pub/slides/slides_tmpl/image/25-09-05-17:31:01-d2tarldnfo2stf9djk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9841865" y="1183640"/>
            <a:ext cx="1897380" cy="1684020"/>
          </a:xfrm>
          <a:prstGeom prst="rect">
            <a:avLst/>
          </a:prstGeom>
        </p:spPr>
      </p:pic>
      <p:sp>
        <p:nvSpPr>
          <p:cNvPr id="33" name="Text 26"/>
          <p:cNvSpPr/>
          <p:nvPr/>
        </p:nvSpPr>
        <p:spPr>
          <a:xfrm>
            <a:off x="6308742" y="2452161"/>
            <a:ext cx="2895548" cy="83099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54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理论题</a:t>
            </a:r>
            <a:endParaRPr lang="en-US" sz="5400" dirty="0"/>
          </a:p>
        </p:txBody>
      </p:sp>
      <p:sp>
        <p:nvSpPr>
          <p:cNvPr id="34" name="Text 27"/>
          <p:cNvSpPr/>
          <p:nvPr/>
        </p:nvSpPr>
        <p:spPr>
          <a:xfrm>
            <a:off x="5175267" y="3520709"/>
            <a:ext cx="1133475" cy="83099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dirty="0">
                <a:solidFill>
                  <a:srgbClr val="4B62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02.</a:t>
            </a:r>
            <a:endParaRPr lang="en-US" sz="5400" dirty="0"/>
          </a:p>
        </p:txBody>
      </p:sp>
      <p:sp>
        <p:nvSpPr>
          <p:cNvPr id="35" name="Text 28"/>
          <p:cNvSpPr/>
          <p:nvPr/>
        </p:nvSpPr>
        <p:spPr>
          <a:xfrm>
            <a:off x="6308742" y="3543144"/>
            <a:ext cx="2674484" cy="83099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54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计算题</a:t>
            </a:r>
          </a:p>
        </p:txBody>
      </p:sp>
      <p:sp>
        <p:nvSpPr>
          <p:cNvPr id="44" name="Shape 4">
            <a:extLst>
              <a:ext uri="{FF2B5EF4-FFF2-40B4-BE49-F238E27FC236}">
                <a16:creationId xmlns:a16="http://schemas.microsoft.com/office/drawing/2014/main" id="{B3C7BC5C-F571-BF5D-EB6C-5C1B11ED2473}"/>
              </a:ext>
            </a:extLst>
          </p:cNvPr>
          <p:cNvSpPr/>
          <p:nvPr/>
        </p:nvSpPr>
        <p:spPr>
          <a:xfrm flipH="1">
            <a:off x="4675142" y="3634184"/>
            <a:ext cx="198756" cy="531417"/>
          </a:xfrm>
          <a:prstGeom prst="line">
            <a:avLst/>
          </a:prstGeom>
          <a:noFill/>
          <a:ln w="28575">
            <a:solidFill>
              <a:srgbClr val="4B62E1"/>
            </a:solidFill>
            <a:prstDash val="solid"/>
            <a:headEnd type="none"/>
            <a:tailEnd type="none"/>
          </a:ln>
        </p:spPr>
      </p:sp>
      <p:sp>
        <p:nvSpPr>
          <p:cNvPr id="45" name="Shape 4">
            <a:extLst>
              <a:ext uri="{FF2B5EF4-FFF2-40B4-BE49-F238E27FC236}">
                <a16:creationId xmlns:a16="http://schemas.microsoft.com/office/drawing/2014/main" id="{982A5FC8-C5C5-B2E8-A265-ED99ED045129}"/>
              </a:ext>
            </a:extLst>
          </p:cNvPr>
          <p:cNvSpPr/>
          <p:nvPr/>
        </p:nvSpPr>
        <p:spPr>
          <a:xfrm flipH="1">
            <a:off x="4709608" y="2627895"/>
            <a:ext cx="198756" cy="531417"/>
          </a:xfrm>
          <a:prstGeom prst="line">
            <a:avLst/>
          </a:prstGeom>
          <a:noFill/>
          <a:ln w="28575">
            <a:solidFill>
              <a:srgbClr val="4B62E1"/>
            </a:solidFill>
            <a:prstDash val="solid"/>
            <a:headEnd type="none"/>
            <a:tailEnd type="none"/>
          </a:ln>
        </p:spPr>
      </p:sp>
      <p:sp>
        <p:nvSpPr>
          <p:cNvPr id="46" name="Text 25">
            <a:extLst>
              <a:ext uri="{FF2B5EF4-FFF2-40B4-BE49-F238E27FC236}">
                <a16:creationId xmlns:a16="http://schemas.microsoft.com/office/drawing/2014/main" id="{63F1983C-AF36-266A-A04E-7BDDDAEDC8BF}"/>
              </a:ext>
            </a:extLst>
          </p:cNvPr>
          <p:cNvSpPr/>
          <p:nvPr/>
        </p:nvSpPr>
        <p:spPr>
          <a:xfrm>
            <a:off x="5110355" y="2506294"/>
            <a:ext cx="1408429" cy="83099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dirty="0">
                <a:solidFill>
                  <a:srgbClr val="4B62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01.</a:t>
            </a:r>
            <a:endParaRPr lang="en-US" sz="54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3" grpId="0" animBg="1"/>
      <p:bldP spid="34" grpId="0" animBg="1"/>
      <p:bldP spid="35" grpId="0" animBg="1"/>
      <p:bldP spid="4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7:31:00-d2tarl5nfo2stf9djj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5-17:31:00-d2tarl5nfo2stf9djju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5-17:31:00-d2tarl5nfo2stf9djjv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3989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r>
              <a:rPr lang="en-US" altLang="zh-CN" sz="8500" dirty="0">
                <a:solidFill>
                  <a:srgbClr val="F2F7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512" y="2864485"/>
            <a:ext cx="6607175" cy="10333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60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理论题</a:t>
            </a:r>
            <a:endParaRPr lang="en-US" sz="60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A9765-8CBD-3048-D271-A26FDB9EE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>
            <a:extLst>
              <a:ext uri="{FF2B5EF4-FFF2-40B4-BE49-F238E27FC236}">
                <a16:creationId xmlns:a16="http://schemas.microsoft.com/office/drawing/2014/main" id="{DF94727C-C3F9-AE7A-6EB9-44248D74A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Text 2">
            <a:extLst>
              <a:ext uri="{FF2B5EF4-FFF2-40B4-BE49-F238E27FC236}">
                <a16:creationId xmlns:a16="http://schemas.microsoft.com/office/drawing/2014/main" id="{6EEEDF27-6E63-A983-EE3D-C2143C971E9C}"/>
              </a:ext>
            </a:extLst>
          </p:cNvPr>
          <p:cNvSpPr/>
          <p:nvPr/>
        </p:nvSpPr>
        <p:spPr>
          <a:xfrm>
            <a:off x="957580" y="603885"/>
            <a:ext cx="9799955" cy="5847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题目</a:t>
            </a:r>
            <a:r>
              <a:rPr lang="en-US" altLang="zh-CN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2-1：</a:t>
            </a:r>
            <a:r>
              <a:rPr lang="zh-CN" alt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数据通信与编码</a:t>
            </a:r>
            <a:endParaRPr lang="en-US" altLang="zh-CN" sz="1600" dirty="0"/>
          </a:p>
        </p:txBody>
      </p:sp>
      <p:sp>
        <p:nvSpPr>
          <p:cNvPr id="23" name="Text 15">
            <a:extLst>
              <a:ext uri="{FF2B5EF4-FFF2-40B4-BE49-F238E27FC236}">
                <a16:creationId xmlns:a16="http://schemas.microsoft.com/office/drawing/2014/main" id="{D5C01A85-5D67-FF06-AE61-E4D888B79E9D}"/>
              </a:ext>
            </a:extLst>
          </p:cNvPr>
          <p:cNvSpPr/>
          <p:nvPr/>
        </p:nvSpPr>
        <p:spPr>
          <a:xfrm>
            <a:off x="1381125" y="2271395"/>
            <a:ext cx="2138971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2">
            <a:extLst>
              <a:ext uri="{FF2B5EF4-FFF2-40B4-BE49-F238E27FC236}">
                <a16:creationId xmlns:a16="http://schemas.microsoft.com/office/drawing/2014/main" id="{9CDE379F-6394-D981-9948-748753836634}"/>
              </a:ext>
            </a:extLst>
          </p:cNvPr>
          <p:cNvSpPr/>
          <p:nvPr/>
        </p:nvSpPr>
        <p:spPr>
          <a:xfrm>
            <a:off x="541698" y="2348915"/>
            <a:ext cx="11108604" cy="4194125"/>
          </a:xfrm>
          <a:custGeom>
            <a:avLst/>
            <a:gdLst/>
            <a:ahLst/>
            <a:cxnLst/>
            <a:rect l="l" t="t" r="r" b="b"/>
            <a:pathLst>
              <a:path w="5740400" h="1930400">
                <a:moveTo>
                  <a:pt x="101597" y="0"/>
                </a:moveTo>
                <a:lnTo>
                  <a:pt x="5638803" y="0"/>
                </a:lnTo>
                <a:cubicBezTo>
                  <a:pt x="5694913" y="0"/>
                  <a:pt x="5740400" y="45487"/>
                  <a:pt x="5740400" y="101597"/>
                </a:cubicBezTo>
                <a:lnTo>
                  <a:pt x="5740400" y="1828803"/>
                </a:lnTo>
                <a:cubicBezTo>
                  <a:pt x="5740400" y="1884913"/>
                  <a:pt x="5694913" y="1930400"/>
                  <a:pt x="56388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  <a:ln/>
        </p:spPr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FF227AAA-34FB-2300-8B90-0A8E41404B28}"/>
              </a:ext>
            </a:extLst>
          </p:cNvPr>
          <p:cNvSpPr/>
          <p:nvPr/>
        </p:nvSpPr>
        <p:spPr>
          <a:xfrm>
            <a:off x="934620" y="3001819"/>
            <a:ext cx="10543343" cy="28503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奈氏准则：限制码元传输速率，避免码间串扰，但未限制信息传输速率（需通过编码提升效率）。</a:t>
            </a:r>
          </a:p>
          <a:p>
            <a:pPr>
              <a:lnSpc>
                <a:spcPct val="130000"/>
              </a:lnSpc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香农公式：给定带宽和信噪比时，定义信道极限信息传输速率，无法突破。</a:t>
            </a:r>
          </a:p>
          <a:p>
            <a:pPr>
              <a:lnSpc>
                <a:spcPct val="130000"/>
              </a:lnSpc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意义：奈氏准则指导码元设计，香农公式指出信道容量上限，二者共同约束实际通信系统性能。</a:t>
            </a:r>
            <a:endParaRPr 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99E01B7-DB67-9B53-3CC6-5AF381405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6660" y="635969"/>
            <a:ext cx="1163642" cy="11127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610D6898-2B58-3ED1-6712-E18D4AA5C5BD}"/>
                  </a:ext>
                </a:extLst>
              </p14:cNvPr>
              <p14:cNvContentPartPr/>
              <p14:nvPr/>
            </p14:nvContentPartPr>
            <p14:xfrm>
              <a:off x="7429797" y="1630725"/>
              <a:ext cx="2841120" cy="32364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610D6898-2B58-3ED1-6712-E18D4AA5C5B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11797" y="1612725"/>
                <a:ext cx="2876760" cy="35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组合 16">
            <a:extLst>
              <a:ext uri="{FF2B5EF4-FFF2-40B4-BE49-F238E27FC236}">
                <a16:creationId xmlns:a16="http://schemas.microsoft.com/office/drawing/2014/main" id="{89C2DFCA-C30E-D03A-875E-23715CA40225}"/>
              </a:ext>
            </a:extLst>
          </p:cNvPr>
          <p:cNvGrpSpPr/>
          <p:nvPr/>
        </p:nvGrpSpPr>
        <p:grpSpPr>
          <a:xfrm>
            <a:off x="1112037" y="1861576"/>
            <a:ext cx="45000" cy="36720"/>
            <a:chOff x="1112037" y="1861576"/>
            <a:chExt cx="45000" cy="3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E8041638-5C38-404E-A825-8773AB89EE88}"/>
                    </a:ext>
                  </a:extLst>
                </p14:cNvPr>
                <p14:cNvContentPartPr/>
                <p14:nvPr/>
              </p14:nvContentPartPr>
              <p14:xfrm>
                <a:off x="1153437" y="1894696"/>
                <a:ext cx="3600" cy="36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E8041638-5C38-404E-A825-8773AB89EE8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35437" y="1876696"/>
                  <a:ext cx="392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4B5205FE-7A74-D248-6C20-4D544537F378}"/>
                    </a:ext>
                  </a:extLst>
                </p14:cNvPr>
                <p14:cNvContentPartPr/>
                <p14:nvPr/>
              </p14:nvContentPartPr>
              <p14:xfrm>
                <a:off x="1112037" y="1861576"/>
                <a:ext cx="360" cy="3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4B5205FE-7A74-D248-6C20-4D544537F37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94397" y="18435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" name="Image 1">
            <a:extLst>
              <a:ext uri="{FF2B5EF4-FFF2-40B4-BE49-F238E27FC236}">
                <a16:creationId xmlns:a16="http://schemas.microsoft.com/office/drawing/2014/main" id="{1F183762-B3EC-9E1B-98DA-5CBDE112C2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" y="1227655"/>
            <a:ext cx="7034463" cy="970113"/>
          </a:xfrm>
          <a:prstGeom prst="rect">
            <a:avLst/>
          </a:prstGeom>
        </p:spPr>
      </p:pic>
      <p:sp>
        <p:nvSpPr>
          <p:cNvPr id="8" name="Text 13">
            <a:extLst>
              <a:ext uri="{FF2B5EF4-FFF2-40B4-BE49-F238E27FC236}">
                <a16:creationId xmlns:a16="http://schemas.microsoft.com/office/drawing/2014/main" id="{18849DB6-5106-F599-DFCE-0385DBDE9E03}"/>
              </a:ext>
            </a:extLst>
          </p:cNvPr>
          <p:cNvSpPr/>
          <p:nvPr/>
        </p:nvSpPr>
        <p:spPr>
          <a:xfrm>
            <a:off x="325844" y="1365118"/>
            <a:ext cx="5182870" cy="807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奈氏准则和香农公式的主要区别是什么？</a:t>
            </a:r>
            <a:endParaRPr lang="en-US" altLang="zh-CN" sz="2400" b="1" dirty="0">
              <a:solidFill>
                <a:srgbClr val="00000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algn="r">
              <a:lnSpc>
                <a:spcPct val="10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这两个公式对数据通信的意义是什么？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40556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2939F-E4F1-6D8B-01ED-6EE030FF9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>
            <a:extLst>
              <a:ext uri="{FF2B5EF4-FFF2-40B4-BE49-F238E27FC236}">
                <a16:creationId xmlns:a16="http://schemas.microsoft.com/office/drawing/2014/main" id="{90F43A2B-4BF1-2B32-4936-99EDF47DB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ext 15">
            <a:extLst>
              <a:ext uri="{FF2B5EF4-FFF2-40B4-BE49-F238E27FC236}">
                <a16:creationId xmlns:a16="http://schemas.microsoft.com/office/drawing/2014/main" id="{F2CA598D-C24E-F2FC-47CC-C245A5A7430C}"/>
              </a:ext>
            </a:extLst>
          </p:cNvPr>
          <p:cNvSpPr/>
          <p:nvPr/>
        </p:nvSpPr>
        <p:spPr>
          <a:xfrm>
            <a:off x="1381125" y="2271395"/>
            <a:ext cx="2138971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5F66C3E7-25EC-D29B-01AD-ACEA52E80193}"/>
              </a:ext>
            </a:extLst>
          </p:cNvPr>
          <p:cNvSpPr/>
          <p:nvPr/>
        </p:nvSpPr>
        <p:spPr>
          <a:xfrm>
            <a:off x="685800" y="332105"/>
            <a:ext cx="9799955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9470866E-E24B-21D6-D8BA-E29209ACD4CF}"/>
              </a:ext>
            </a:extLst>
          </p:cNvPr>
          <p:cNvSpPr/>
          <p:nvPr/>
        </p:nvSpPr>
        <p:spPr>
          <a:xfrm>
            <a:off x="957580" y="603885"/>
            <a:ext cx="9799955" cy="5847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题目</a:t>
            </a:r>
            <a:r>
              <a:rPr lang="en-US" altLang="zh-CN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2-2</a:t>
            </a:r>
            <a:r>
              <a:rPr lang="zh-CN" alt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：信道复用技术</a:t>
            </a:r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B2E830E5-E62B-ED10-583B-196688ED110F}"/>
              </a:ext>
            </a:extLst>
          </p:cNvPr>
          <p:cNvSpPr/>
          <p:nvPr/>
        </p:nvSpPr>
        <p:spPr>
          <a:xfrm>
            <a:off x="790600" y="2040653"/>
            <a:ext cx="10800038" cy="4485241"/>
          </a:xfrm>
          <a:custGeom>
            <a:avLst/>
            <a:gdLst/>
            <a:ahLst/>
            <a:cxnLst/>
            <a:rect l="l" t="t" r="r" b="b"/>
            <a:pathLst>
              <a:path w="5740400" h="1930400">
                <a:moveTo>
                  <a:pt x="101597" y="0"/>
                </a:moveTo>
                <a:lnTo>
                  <a:pt x="5638803" y="0"/>
                </a:lnTo>
                <a:cubicBezTo>
                  <a:pt x="5694913" y="0"/>
                  <a:pt x="5740400" y="45487"/>
                  <a:pt x="5740400" y="101597"/>
                </a:cubicBezTo>
                <a:lnTo>
                  <a:pt x="5740400" y="1828803"/>
                </a:lnTo>
                <a:cubicBezTo>
                  <a:pt x="5740400" y="1884913"/>
                  <a:pt x="5694913" y="1930400"/>
                  <a:pt x="56388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  <a:ln/>
        </p:spPr>
      </p:sp>
      <p:pic>
        <p:nvPicPr>
          <p:cNvPr id="9" name="Image 1">
            <a:extLst>
              <a:ext uri="{FF2B5EF4-FFF2-40B4-BE49-F238E27FC236}">
                <a16:creationId xmlns:a16="http://schemas.microsoft.com/office/drawing/2014/main" id="{8E49FDCA-C6F0-49C6-13A1-620A7AC84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188660"/>
            <a:ext cx="8221579" cy="720351"/>
          </a:xfrm>
          <a:prstGeom prst="rect">
            <a:avLst/>
          </a:prstGeom>
        </p:spPr>
      </p:pic>
      <p:sp>
        <p:nvSpPr>
          <p:cNvPr id="10" name="Text 13">
            <a:extLst>
              <a:ext uri="{FF2B5EF4-FFF2-40B4-BE49-F238E27FC236}">
                <a16:creationId xmlns:a16="http://schemas.microsoft.com/office/drawing/2014/main" id="{EBF27458-6A6A-C65F-4B78-ECF9A275A71F}"/>
              </a:ext>
            </a:extLst>
          </p:cNvPr>
          <p:cNvSpPr/>
          <p:nvPr/>
        </p:nvSpPr>
        <p:spPr>
          <a:xfrm>
            <a:off x="371750" y="1411665"/>
            <a:ext cx="7745555" cy="385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为什么要使用信道复用技术？常用的信道复用技术有哪些？</a:t>
            </a:r>
            <a:endParaRPr lang="en-US" sz="2400" dirty="0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99CF8D19-6A8E-BC23-E7AE-2EB96DB6190C}"/>
              </a:ext>
            </a:extLst>
          </p:cNvPr>
          <p:cNvSpPr/>
          <p:nvPr/>
        </p:nvSpPr>
        <p:spPr>
          <a:xfrm>
            <a:off x="1095631" y="2191264"/>
            <a:ext cx="10198445" cy="43346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目的：多个用户共享信道资源，降低成本（复用量大时更经济）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  <a:cs typeface="Noto Sans SC" pitchFamily="34" charset="-120"/>
            </a:endParaRPr>
          </a:p>
          <a:p>
            <a:pPr>
              <a:lnSpc>
                <a:spcPct val="130000"/>
              </a:lnSpc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提高信道利用率，降低通信成本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  <a:cs typeface="Noto Sans SC" pitchFamily="34" charset="-120"/>
            </a:endParaRPr>
          </a:p>
          <a:p>
            <a:pPr>
              <a:lnSpc>
                <a:spcPct val="130000"/>
              </a:lnSpc>
            </a:pP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  <a:cs typeface="Noto Sans SC" pitchFamily="34" charset="-120"/>
            </a:endParaRPr>
          </a:p>
          <a:p>
            <a:pPr>
              <a:lnSpc>
                <a:spcPct val="130000"/>
              </a:lnSpc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常用技术：频分复用（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FDM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）、时分复用（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TDM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）、统计时分复用（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STDM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）、波分复用（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WDM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）、码分复用（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CDMA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5791266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23-d2tarqtnfo2stf9djkm0.jpg"/>
          <p:cNvPicPr>
            <a:picLocks noChangeAspect="1"/>
          </p:cNvPicPr>
          <p:nvPr/>
        </p:nvPicPr>
        <p:blipFill>
          <a:blip r:embed="rId3"/>
          <a:srcRect t="104" b="104"/>
          <a:stretch/>
        </p:blipFill>
        <p:spPr>
          <a:xfrm flipH="1">
            <a:off x="0" y="2540"/>
            <a:ext cx="12192000" cy="685546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7380" y="2440940"/>
            <a:ext cx="7527290" cy="180467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46000"/>
                </a:srgbClr>
              </a:gs>
              <a:gs pos="30000">
                <a:srgbClr val="F9FBFD">
                  <a:alpha val="69000"/>
                </a:srgbClr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627380" y="2440940"/>
            <a:ext cx="7527290" cy="1804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941909" y="845595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41909" y="84559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41909" y="942569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41909" y="942569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941909" y="1039543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941909" y="1039543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1" name="Image 1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6200000">
            <a:off x="10527665" y="365125"/>
            <a:ext cx="262890" cy="1170305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856615" y="5796915"/>
            <a:ext cx="3632835" cy="33147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941909" y="4429709"/>
            <a:ext cx="5154091" cy="3314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90000"/>
              </a:lnSpc>
            </a:pPr>
            <a:r>
              <a:rPr lang="zh-CN" altLang="en-US" sz="2800" b="1" dirty="0">
                <a:solidFill>
                  <a:srgbClr val="000000"/>
                </a:solidFill>
                <a:latin typeface="+mn-ea"/>
                <a:cs typeface="MiSans" pitchFamily="34" charset="-120"/>
              </a:rPr>
              <a:t>汇报人：林银蕊 甘芝清 黄慧雯</a:t>
            </a:r>
          </a:p>
        </p:txBody>
      </p:sp>
      <p:sp>
        <p:nvSpPr>
          <p:cNvPr id="14" name="Text 10"/>
          <p:cNvSpPr/>
          <p:nvPr/>
        </p:nvSpPr>
        <p:spPr>
          <a:xfrm>
            <a:off x="6933565" y="5819775"/>
            <a:ext cx="4448810" cy="366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9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汇报日期：2025/</a:t>
            </a:r>
            <a:r>
              <a:rPr lang="en-US" altLang="zh-CN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</a:t>
            </a: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/0</a:t>
            </a:r>
            <a:r>
              <a:rPr lang="en-US" altLang="zh-CN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2000" dirty="0"/>
          </a:p>
        </p:txBody>
      </p:sp>
      <p:sp>
        <p:nvSpPr>
          <p:cNvPr id="15" name="Shape 11"/>
          <p:cNvSpPr/>
          <p:nvPr/>
        </p:nvSpPr>
        <p:spPr>
          <a:xfrm>
            <a:off x="2051663" y="5982681"/>
            <a:ext cx="6486525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6" name="Shape 12"/>
          <p:cNvSpPr/>
          <p:nvPr/>
        </p:nvSpPr>
        <p:spPr>
          <a:xfrm>
            <a:off x="732155" y="3269615"/>
            <a:ext cx="5892800" cy="8934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732155" y="3269615"/>
            <a:ext cx="5892800" cy="893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>
              <a:lnSpc>
                <a:spcPct val="130000"/>
              </a:lnSpc>
            </a:pPr>
            <a:r>
              <a:rPr lang="en-US" sz="5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732155" y="2532380"/>
            <a:ext cx="6677660" cy="70929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732155" y="2532380"/>
            <a:ext cx="6677660" cy="7092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>
              <a:lnSpc>
                <a:spcPct val="130000"/>
              </a:lnSpc>
            </a:pPr>
            <a:r>
              <a:rPr lang="en-US" sz="3200" dirty="0">
                <a:solidFill>
                  <a:srgbClr val="4B62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 FOR READING！</a:t>
            </a:r>
            <a:endParaRPr lang="en-US" sz="1600" dirty="0"/>
          </a:p>
        </p:txBody>
      </p:sp>
      <p:pic>
        <p:nvPicPr>
          <p:cNvPr id="20" name="Image 2" descr="https://kimi-img.moonshot.cn/pub/slides/slides_tmpl/image/25-09-05-17:31:23-d2tarqtnfo2stf9djkm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5805" y="1319530"/>
            <a:ext cx="3823335" cy="422783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225</Words>
  <Application>Microsoft Office PowerPoint</Application>
  <PresentationFormat>宽屏</PresentationFormat>
  <Paragraphs>34</Paragraphs>
  <Slides>6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MiSans</vt:lpstr>
      <vt:lpstr>Arial</vt:lpstr>
      <vt:lpstr>宋体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第1章 概述习题讲解</dc:title>
  <dc:subject>第1章 概述习题讲解</dc:subject>
  <dc:creator>Kimi</dc:creator>
  <cp:lastModifiedBy>yier gan</cp:lastModifiedBy>
  <cp:revision>26</cp:revision>
  <dcterms:created xsi:type="dcterms:W3CDTF">2025-12-03T01:33:56Z</dcterms:created>
  <dcterms:modified xsi:type="dcterms:W3CDTF">2026-01-04T09:07:12Z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{"Label":"第1章 概述习题讲解","ContentProducer":"001191110108MACG2KBH8F10000","ProduceID":"d4np39ptoom42qb1fqqg","ReservedCode1":"","ContentPropagator":"001191110108MACG2KBH8F20000","PropagateID":"d4np39ptoom42qb1fqqg","ReservedCode2":""}</vt:lpwstr>
  </property>
</Properties>
</file>